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68" r:id="rId2"/>
    <p:sldId id="364" r:id="rId3"/>
    <p:sldId id="369" r:id="rId4"/>
    <p:sldId id="370" r:id="rId5"/>
    <p:sldId id="371" r:id="rId6"/>
  </p:sldIdLst>
  <p:sldSz cx="12192000" cy="6858000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lovin" initials="G" lastIdx="2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2E75B6"/>
    <a:srgbClr val="990033"/>
    <a:srgbClr val="4B8195"/>
    <a:srgbClr val="32A7DD"/>
    <a:srgbClr val="1A2832"/>
    <a:srgbClr val="1C2935"/>
    <a:srgbClr val="2E3B45"/>
    <a:srgbClr val="34424C"/>
    <a:srgbClr val="182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59" autoAdjust="0"/>
    <p:restoredTop sz="94660"/>
  </p:normalViewPr>
  <p:slideViewPr>
    <p:cSldViewPr snapToGrid="0">
      <p:cViewPr>
        <p:scale>
          <a:sx n="81" d="100"/>
          <a:sy n="81" d="100"/>
        </p:scale>
        <p:origin x="-402" y="22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54BBC48-9640-4C22-9534-B96FADB80137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9E2E40B-09BA-4EC5-8FC4-03EABF439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48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41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61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1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4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71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6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00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67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8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7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14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56FF0-1AC0-4D4E-BA9F-EF7882ABC9B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03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259" y="295562"/>
            <a:ext cx="10948087" cy="8494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Получение материалов для проведения ИС-9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3817" y="3154065"/>
            <a:ext cx="1072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</a:rPr>
              <a:t>РЦОИ</a:t>
            </a:r>
            <a:endParaRPr lang="ru-RU" sz="2400" b="1" dirty="0">
              <a:solidFill>
                <a:schemeClr val="accent5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482397" y="2467232"/>
            <a:ext cx="1227437" cy="2457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993" y="1640563"/>
            <a:ext cx="1290749" cy="17076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270" y="1640563"/>
            <a:ext cx="1811968" cy="15181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99420" y="3154065"/>
            <a:ext cx="1072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</a:rPr>
              <a:t>МОУО</a:t>
            </a:r>
            <a:endParaRPr lang="ru-RU" sz="2400" b="1" dirty="0">
              <a:solidFill>
                <a:schemeClr val="accent5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29873" y="1640563"/>
            <a:ext cx="1811968" cy="1518135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5289589" y="2467232"/>
            <a:ext cx="1227437" cy="2457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264519" y="3117335"/>
            <a:ext cx="1072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</a:rPr>
              <a:t>ОО</a:t>
            </a:r>
            <a:endParaRPr lang="ru-RU" sz="2400" b="1" dirty="0">
              <a:solidFill>
                <a:schemeClr val="accent5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4972" y="1640563"/>
            <a:ext cx="1811968" cy="1518135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8554688" y="2467232"/>
            <a:ext cx="1227437" cy="24576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ыноска-облако 13"/>
          <p:cNvSpPr/>
          <p:nvPr/>
        </p:nvSpPr>
        <p:spPr>
          <a:xfrm rot="10800000">
            <a:off x="125429" y="3778142"/>
            <a:ext cx="9656696" cy="2167055"/>
          </a:xfrm>
          <a:prstGeom prst="cloudCallout">
            <a:avLst>
              <a:gd name="adj1" fmla="val 661"/>
              <a:gd name="adj2" fmla="val 839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5156" y="4413314"/>
            <a:ext cx="88108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ПО «Результаты итогового собеседования» </a:t>
            </a:r>
            <a:r>
              <a:rPr lang="ru-RU" sz="2000" dirty="0" smtClean="0"/>
              <a:t>(версия Gia21-School_v11_0_0_0</a:t>
            </a:r>
            <a:r>
              <a:rPr lang="en-US" sz="2000" dirty="0" smtClean="0"/>
              <a:t>)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990033"/>
                </a:solidFill>
              </a:rPr>
              <a:t>Использование программы прошлого года </a:t>
            </a:r>
            <a:r>
              <a:rPr lang="ru-RU" sz="2000" b="1" dirty="0" smtClean="0">
                <a:solidFill>
                  <a:srgbClr val="990033"/>
                </a:solidFill>
              </a:rPr>
              <a:t>ЗАПРЕЩЕНО!</a:t>
            </a:r>
            <a:endParaRPr lang="ru-RU" sz="2000" b="1" dirty="0">
              <a:solidFill>
                <a:srgbClr val="99003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специализированная форма </a:t>
            </a:r>
            <a:r>
              <a:rPr lang="ru-RU" sz="2000" dirty="0"/>
              <a:t>(файлы формата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XML</a:t>
            </a:r>
            <a:r>
              <a:rPr lang="ru-RU" sz="2000" dirty="0"/>
              <a:t> для каждой ОО)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/>
              <a:t>формы ИС-01, ИС-02, ИС-03 и ИС-08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09E9850-190A-40D6-995F-0C7B6A9F3025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1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59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157" y="295562"/>
            <a:ext cx="10107827" cy="8494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Подготовка к проведению ИС-9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719" y="1581665"/>
            <a:ext cx="110387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F5597"/>
                </a:solidFill>
              </a:rPr>
              <a:t>В </a:t>
            </a:r>
            <a:r>
              <a:rPr lang="ru-RU" sz="2800" b="1" dirty="0">
                <a:solidFill>
                  <a:srgbClr val="2F5597"/>
                </a:solidFill>
              </a:rPr>
              <a:t>штабе ОО </a:t>
            </a:r>
            <a:r>
              <a:rPr lang="ru-RU" sz="2800" b="1" dirty="0" smtClean="0">
                <a:solidFill>
                  <a:srgbClr val="2F5597"/>
                </a:solidFill>
              </a:rPr>
              <a:t>создаются рабочие места: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rgbClr val="2F5597"/>
                </a:solidFill>
              </a:rPr>
              <a:t>компьютер </a:t>
            </a:r>
            <a:r>
              <a:rPr lang="ru-RU" sz="2800" dirty="0">
                <a:solidFill>
                  <a:srgbClr val="2F5597"/>
                </a:solidFill>
              </a:rPr>
              <a:t>с доступом в сеть Интернет и </a:t>
            </a:r>
            <a:r>
              <a:rPr lang="ru-RU" sz="2800" dirty="0" smtClean="0">
                <a:solidFill>
                  <a:srgbClr val="2F5597"/>
                </a:solidFill>
              </a:rPr>
              <a:t>принтер </a:t>
            </a:r>
            <a:r>
              <a:rPr lang="ru-RU" sz="2800" dirty="0" smtClean="0">
                <a:solidFill>
                  <a:srgbClr val="990033"/>
                </a:solidFill>
              </a:rPr>
              <a:t>(получение и тиражирование </a:t>
            </a:r>
            <a:r>
              <a:rPr lang="ru-RU" sz="2800" dirty="0">
                <a:solidFill>
                  <a:srgbClr val="990033"/>
                </a:solidFill>
              </a:rPr>
              <a:t>материалов для проведения </a:t>
            </a:r>
            <a:r>
              <a:rPr lang="ru-RU" sz="2800" dirty="0" smtClean="0">
                <a:solidFill>
                  <a:srgbClr val="990033"/>
                </a:solidFill>
              </a:rPr>
              <a:t>ИС-9)</a:t>
            </a:r>
            <a:r>
              <a:rPr lang="ru-RU" sz="2800" dirty="0" smtClean="0">
                <a:solidFill>
                  <a:srgbClr val="2F5597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800" dirty="0" smtClean="0">
                <a:solidFill>
                  <a:srgbClr val="2F5597"/>
                </a:solidFill>
              </a:rPr>
              <a:t>компьютер </a:t>
            </a:r>
            <a:r>
              <a:rPr lang="ru-RU" sz="2800" dirty="0">
                <a:solidFill>
                  <a:srgbClr val="2F5597"/>
                </a:solidFill>
              </a:rPr>
              <a:t>без доступа в сеть Интернет </a:t>
            </a:r>
            <a:r>
              <a:rPr lang="ru-RU" sz="2800" dirty="0" smtClean="0">
                <a:solidFill>
                  <a:srgbClr val="990033"/>
                </a:solidFill>
              </a:rPr>
              <a:t>(внесение </a:t>
            </a:r>
            <a:r>
              <a:rPr lang="ru-RU" sz="2800" dirty="0">
                <a:solidFill>
                  <a:srgbClr val="990033"/>
                </a:solidFill>
              </a:rPr>
              <a:t>результатов итогового собеседования в специализированную </a:t>
            </a:r>
            <a:r>
              <a:rPr lang="ru-RU" sz="2800" dirty="0" smtClean="0">
                <a:solidFill>
                  <a:srgbClr val="990033"/>
                </a:solidFill>
              </a:rPr>
              <a:t>форму)</a:t>
            </a:r>
            <a:r>
              <a:rPr lang="ru-RU" sz="2800" dirty="0" smtClean="0">
                <a:solidFill>
                  <a:srgbClr val="2F5597"/>
                </a:solidFill>
              </a:rPr>
              <a:t>.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b="1" dirty="0" smtClean="0">
                <a:solidFill>
                  <a:srgbClr val="2F5597"/>
                </a:solidFill>
              </a:rPr>
              <a:t>В </a:t>
            </a:r>
            <a:r>
              <a:rPr lang="ru-RU" sz="2800" b="1" dirty="0">
                <a:solidFill>
                  <a:srgbClr val="2F5597"/>
                </a:solidFill>
              </a:rPr>
              <a:t>аудиториях проведения ИС-9 подготавливаются </a:t>
            </a:r>
            <a:r>
              <a:rPr lang="ru-RU" sz="2800" b="1" dirty="0" smtClean="0">
                <a:solidFill>
                  <a:srgbClr val="2F5597"/>
                </a:solidFill>
              </a:rPr>
              <a:t>рабочие места, оборудованные </a:t>
            </a:r>
            <a:r>
              <a:rPr lang="ru-RU" sz="2800" b="1" dirty="0">
                <a:solidFill>
                  <a:srgbClr val="2F5597"/>
                </a:solidFill>
              </a:rPr>
              <a:t>средствами для записи ответов </a:t>
            </a:r>
            <a:r>
              <a:rPr lang="ru-RU" sz="2800" b="1" dirty="0" smtClean="0">
                <a:solidFill>
                  <a:srgbClr val="2F5597"/>
                </a:solidFill>
              </a:rPr>
              <a:t>участников.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718357E-7E9E-4570-83E4-A2AFE73B0CC2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05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2127" y="1779373"/>
            <a:ext cx="9638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2F5597"/>
                </a:solidFill>
              </a:rPr>
              <a:t>За </a:t>
            </a:r>
            <a:r>
              <a:rPr lang="ru-RU" sz="2800" dirty="0" smtClean="0">
                <a:solidFill>
                  <a:srgbClr val="2F5597"/>
                </a:solidFill>
              </a:rPr>
              <a:t>сутки </a:t>
            </a:r>
            <a:r>
              <a:rPr lang="ru-RU" sz="2800" dirty="0">
                <a:solidFill>
                  <a:srgbClr val="2F5597"/>
                </a:solidFill>
              </a:rPr>
              <a:t>до проведения ИС-9 </a:t>
            </a:r>
            <a:r>
              <a:rPr lang="ru-RU" sz="2800" dirty="0" smtClean="0">
                <a:solidFill>
                  <a:srgbClr val="2F5597"/>
                </a:solidFill>
              </a:rPr>
              <a:t>образовательная организация скачивает с официального сайта ФГБНУ «ФИПИ» </a:t>
            </a:r>
            <a:r>
              <a:rPr lang="ru-RU" sz="2800" dirty="0" smtClean="0">
                <a:solidFill>
                  <a:srgbClr val="990033"/>
                </a:solidFill>
              </a:rPr>
              <a:t>(</a:t>
            </a:r>
            <a:r>
              <a:rPr lang="en-US" sz="2800" dirty="0" smtClean="0">
                <a:solidFill>
                  <a:srgbClr val="990033"/>
                </a:solidFill>
              </a:rPr>
              <a:t>fipi.ru</a:t>
            </a:r>
            <a:r>
              <a:rPr lang="ru-RU" sz="2800" dirty="0" smtClean="0">
                <a:solidFill>
                  <a:srgbClr val="990033"/>
                </a:solidFill>
              </a:rPr>
              <a:t>)</a:t>
            </a:r>
            <a:r>
              <a:rPr lang="en-US" sz="2800" dirty="0" smtClean="0">
                <a:solidFill>
                  <a:srgbClr val="990033"/>
                </a:solidFill>
              </a:rPr>
              <a:t> </a:t>
            </a:r>
            <a:r>
              <a:rPr lang="ru-RU" sz="2800" dirty="0" smtClean="0">
                <a:solidFill>
                  <a:srgbClr val="2F5597"/>
                </a:solidFill>
              </a:rPr>
              <a:t>критерии для оценивания экспертов.</a:t>
            </a:r>
          </a:p>
          <a:p>
            <a:pPr algn="just"/>
            <a:endParaRPr lang="ru-RU" sz="2800" dirty="0">
              <a:solidFill>
                <a:srgbClr val="2F5597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2F5597"/>
                </a:solidFill>
              </a:rPr>
              <a:t>В день проведения ИС-9 не ранее </a:t>
            </a:r>
            <a:r>
              <a:rPr lang="ru-RU" sz="2800" dirty="0" smtClean="0">
                <a:solidFill>
                  <a:srgbClr val="990033"/>
                </a:solidFill>
              </a:rPr>
              <a:t>07:30</a:t>
            </a:r>
            <a:r>
              <a:rPr lang="ru-RU" sz="2800" dirty="0" smtClean="0">
                <a:solidFill>
                  <a:srgbClr val="2F5597"/>
                </a:solidFill>
              </a:rPr>
              <a:t> РЦОИ направляет в </a:t>
            </a:r>
            <a:r>
              <a:rPr lang="ru-RU" sz="2800" dirty="0">
                <a:solidFill>
                  <a:srgbClr val="2F5597"/>
                </a:solidFill>
              </a:rPr>
              <a:t>МОУО контрольно-измерительные материалы по </a:t>
            </a:r>
            <a:r>
              <a:rPr lang="en-US" sz="2800" dirty="0">
                <a:solidFill>
                  <a:srgbClr val="2F5597"/>
                </a:solidFill>
              </a:rPr>
              <a:t>FTP</a:t>
            </a:r>
            <a:r>
              <a:rPr lang="ru-RU" sz="2800" dirty="0" smtClean="0">
                <a:solidFill>
                  <a:srgbClr val="2F5597"/>
                </a:solidFill>
              </a:rPr>
              <a:t>.</a:t>
            </a:r>
            <a:endParaRPr lang="ru-RU" sz="2800" dirty="0">
              <a:solidFill>
                <a:srgbClr val="2F5597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79157" y="295562"/>
            <a:ext cx="10107827" cy="8494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Подготовка к проведению ИС-9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C0E565-E60E-4059-B05D-5A1FC9AAA53D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3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39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259" y="295562"/>
            <a:ext cx="10420865" cy="8494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+mn-lt"/>
              </a:rPr>
              <a:t>ПО «Результаты итогового собеседования»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09E9850-190A-40D6-995F-0C7B6A9F3025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4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59" y="1258378"/>
            <a:ext cx="8105191" cy="44195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729046" y="5988909"/>
            <a:ext cx="859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33"/>
                </a:solidFill>
              </a:rPr>
              <a:t>Переименовывать служебный файл формата </a:t>
            </a:r>
            <a:r>
              <a:rPr lang="ru-RU" sz="2400" b="1" dirty="0">
                <a:solidFill>
                  <a:srgbClr val="990033"/>
                </a:solidFill>
              </a:rPr>
              <a:t>XML </a:t>
            </a:r>
            <a:r>
              <a:rPr lang="ru-RU" sz="2400" b="1" dirty="0" smtClean="0">
                <a:solidFill>
                  <a:srgbClr val="990033"/>
                </a:solidFill>
              </a:rPr>
              <a:t>запрещено!</a:t>
            </a:r>
            <a:endParaRPr lang="ru-RU" sz="2400" b="1" dirty="0">
              <a:solidFill>
                <a:srgbClr val="99003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03898" y="1258378"/>
            <a:ext cx="269154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2F5597"/>
                </a:solidFill>
              </a:rPr>
              <a:t>Заполняются поля:</a:t>
            </a:r>
          </a:p>
          <a:p>
            <a:r>
              <a:rPr lang="ru-RU" dirty="0" smtClean="0">
                <a:solidFill>
                  <a:srgbClr val="2F5597"/>
                </a:solidFill>
              </a:rPr>
              <a:t>- номер </a:t>
            </a:r>
            <a:r>
              <a:rPr lang="ru-RU" dirty="0">
                <a:solidFill>
                  <a:srgbClr val="2F5597"/>
                </a:solidFill>
              </a:rPr>
              <a:t>аудитории;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номер </a:t>
            </a:r>
            <a:r>
              <a:rPr lang="ru-RU" dirty="0">
                <a:solidFill>
                  <a:srgbClr val="2F5597"/>
                </a:solidFill>
              </a:rPr>
              <a:t>варианта;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отметка </a:t>
            </a:r>
            <a:r>
              <a:rPr lang="ru-RU" dirty="0">
                <a:solidFill>
                  <a:srgbClr val="2F5597"/>
                </a:solidFill>
              </a:rPr>
              <a:t>о неявке;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баллы по критериям;</a:t>
            </a:r>
            <a:endParaRPr lang="ru-RU" dirty="0">
              <a:solidFill>
                <a:srgbClr val="2F5597"/>
              </a:solidFill>
            </a:endParaRP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общий </a:t>
            </a:r>
            <a:r>
              <a:rPr lang="ru-RU" dirty="0">
                <a:solidFill>
                  <a:srgbClr val="2F5597"/>
                </a:solidFill>
              </a:rPr>
              <a:t>балл;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отметка </a:t>
            </a:r>
            <a:r>
              <a:rPr lang="ru-RU" dirty="0">
                <a:solidFill>
                  <a:srgbClr val="2F5597"/>
                </a:solidFill>
              </a:rPr>
              <a:t>зачет/незачет;</a:t>
            </a:r>
          </a:p>
          <a:p>
            <a:r>
              <a:rPr lang="ru-RU" dirty="0">
                <a:solidFill>
                  <a:srgbClr val="2F5597"/>
                </a:solidFill>
              </a:rPr>
              <a:t>- </a:t>
            </a:r>
            <a:r>
              <a:rPr lang="ru-RU" dirty="0" smtClean="0">
                <a:solidFill>
                  <a:srgbClr val="2F5597"/>
                </a:solidFill>
              </a:rPr>
              <a:t>ФИО </a:t>
            </a:r>
            <a:r>
              <a:rPr lang="ru-RU" dirty="0">
                <a:solidFill>
                  <a:srgbClr val="2F5597"/>
                </a:solidFill>
              </a:rPr>
              <a:t>эксперта.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79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259" y="295562"/>
            <a:ext cx="10420865" cy="8494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Ведение аудиозаписи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25881" y="6305719"/>
            <a:ext cx="700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09E9850-190A-40D6-995F-0C7B6A9F3025}" type="slidenum">
              <a:rPr lang="ru-RU" sz="2400" smtClean="0">
                <a:solidFill>
                  <a:schemeClr val="bg1">
                    <a:lumMod val="50000"/>
                  </a:schemeClr>
                </a:solidFill>
              </a:rPr>
              <a:t>5</a:t>
            </a:fld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5632" y="2516578"/>
            <a:ext cx="8674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Аудиозаписи сохраняются в часто используемых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аудиоформатах: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632" y="3046857"/>
            <a:ext cx="3095625" cy="12858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12793" y="3428184"/>
            <a:ext cx="5153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«Код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ОО_Код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аудитории_ФИО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439" y="4574674"/>
            <a:ext cx="1101354" cy="148332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312793" y="4860078"/>
            <a:ext cx="4697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«Код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ОО_Номер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 аудитории»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95632" y="1368640"/>
            <a:ext cx="103302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2F5597"/>
                </a:solidFill>
              </a:rPr>
              <a:t>Потоковая </a:t>
            </a:r>
            <a:r>
              <a:rPr lang="ru-RU" sz="2800" dirty="0" smtClean="0">
                <a:solidFill>
                  <a:srgbClr val="2F5597"/>
                </a:solidFill>
              </a:rPr>
              <a:t>аудиозапись </a:t>
            </a:r>
            <a:r>
              <a:rPr lang="ru-RU" sz="2800" dirty="0" smtClean="0">
                <a:solidFill>
                  <a:srgbClr val="990033"/>
                </a:solidFill>
              </a:rPr>
              <a:t>(непрерывная)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2F5597"/>
                </a:solidFill>
              </a:rPr>
              <a:t>Индивидуальная аудиозапись </a:t>
            </a:r>
            <a:r>
              <a:rPr lang="ru-RU" sz="2800" dirty="0" smtClean="0">
                <a:solidFill>
                  <a:srgbClr val="990033"/>
                </a:solidFill>
              </a:rPr>
              <a:t>(для </a:t>
            </a:r>
            <a:r>
              <a:rPr lang="ru-RU" sz="2800" dirty="0">
                <a:solidFill>
                  <a:srgbClr val="990033"/>
                </a:solidFill>
              </a:rPr>
              <a:t>каждого участника </a:t>
            </a:r>
            <a:r>
              <a:rPr lang="ru-RU" sz="2800" dirty="0" smtClean="0">
                <a:solidFill>
                  <a:srgbClr val="990033"/>
                </a:solidFill>
              </a:rPr>
              <a:t>отдельно)</a:t>
            </a:r>
            <a:endParaRPr lang="ru-RU" sz="2800" dirty="0">
              <a:solidFill>
                <a:srgbClr val="990033"/>
              </a:solidFill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4312793" y="3993973"/>
            <a:ext cx="428367" cy="919461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1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3351</TotalTime>
  <Words>226</Words>
  <Application>Microsoft Office PowerPoint</Application>
  <PresentationFormat>Произвольный</PresentationFormat>
  <Paragraphs>38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Получение материалов для проведения ИС-9</vt:lpstr>
      <vt:lpstr>Подготовка к проведению ИС-9</vt:lpstr>
      <vt:lpstr>Подготовка к проведению ИС-9</vt:lpstr>
      <vt:lpstr>ПО «Результаты итогового собеседования»</vt:lpstr>
      <vt:lpstr>Ведение аудиозаписи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выступления</dc:title>
  <dc:creator>Дамир Закиров</dc:creator>
  <cp:lastModifiedBy>1</cp:lastModifiedBy>
  <cp:revision>148</cp:revision>
  <cp:lastPrinted>2020-12-08T14:28:51Z</cp:lastPrinted>
  <dcterms:created xsi:type="dcterms:W3CDTF">2019-05-05T10:51:07Z</dcterms:created>
  <dcterms:modified xsi:type="dcterms:W3CDTF">2021-02-08T12:03:58Z</dcterms:modified>
</cp:coreProperties>
</file>